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slideMasters/slideMaster9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_rels/slideMaster9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12.xml.rels" ContentType="application/vnd.openxmlformats-package.relationships+xml"/>
  <Override PartName="/ppt/slideMasters/_rels/slideMaster13.xml.rels" ContentType="application/vnd.openxmlformats-package.relationships+xml"/>
  <Override PartName="/ppt/notesSlides/notesSlide1.xml" ContentType="application/vnd.openxmlformats-officedocument.presentationml.notesSlide+xml"/>
  <Override PartName="/ppt/notesSlides/_rels/notesSlide1.xml.rels" ContentType="application/vnd.openxmlformats-package.relationships+xml"/>
  <Override PartName="/ppt/notesSlides/_rels/notesSlide2.xml.rels" ContentType="application/vnd.openxmlformats-package.relationships+xml"/>
  <Override PartName="/ppt/notesSlides/_rels/notesSlide4.xml.rels" ContentType="application/vnd.openxmlformats-package.relationships+xml"/>
  <Override PartName="/ppt/notesSlides/_rels/notesSlide5.xml.rels" ContentType="application/vnd.openxmlformats-package.relationships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9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media/image9.png" ContentType="image/png"/>
  <Override PartName="/ppt/media/image1.png" ContentType="image/png"/>
  <Override PartName="/ppt/media/image2.png" ContentType="image/png"/>
  <Override PartName="/ppt/media/image3.png" ContentType="image/png"/>
  <Override PartName="/ppt/media/image45.jpeg" ContentType="image/jpe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png" ContentType="image/png"/>
  <Override PartName="/ppt/media/image28.png" ContentType="image/png"/>
  <Override PartName="/ppt/media/image29.png" ContentType="image/png"/>
  <Override PartName="/ppt/media/image30.png" ContentType="image/png"/>
  <Override PartName="/ppt/media/image31.png" ContentType="image/png"/>
  <Override PartName="/ppt/media/image32.png" ContentType="image/png"/>
  <Override PartName="/ppt/media/image33.png" ContentType="image/png"/>
  <Override PartName="/ppt/media/image46.wmf" ContentType="image/x-wmf"/>
  <Override PartName="/ppt/media/image34.png" ContentType="image/png"/>
  <Override PartName="/ppt/media/image47.wmf" ContentType="image/x-wmf"/>
  <Override PartName="/ppt/media/image35.png" ContentType="image/png"/>
  <Override PartName="/ppt/media/image36.png" ContentType="image/png"/>
  <Override PartName="/ppt/media/image37.png" ContentType="image/png"/>
  <Override PartName="/ppt/media/image38.png" ContentType="image/png"/>
  <Override PartName="/ppt/media/image39.png" ContentType="image/png"/>
  <Override PartName="/ppt/media/image42.jpeg" ContentType="image/jpeg"/>
  <Override PartName="/ppt/media/image40.png" ContentType="image/png"/>
  <Override PartName="/ppt/media/image41.png" ContentType="image/png"/>
  <Override PartName="/ppt/media/image43.jpeg" ContentType="image/jpeg"/>
  <Override PartName="/ppt/media/image44.jpeg" ContentType="image/jpeg"/>
  <Override PartName="/ppt/slideLayouts/slideLayout3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13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13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139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84.xml.rels" ContentType="application/vnd.openxmlformats-package.relationships+xml"/>
  <Override PartName="/ppt/slideLayouts/_rels/slideLayout85.xml.rels" ContentType="application/vnd.openxmlformats-package.relationships+xml"/>
  <Override PartName="/ppt/slideLayouts/_rels/slideLayout86.xml.rels" ContentType="application/vnd.openxmlformats-package.relationships+xml"/>
  <Override PartName="/ppt/slideLayouts/_rels/slideLayout87.xml.rels" ContentType="application/vnd.openxmlformats-package.relationships+xml"/>
  <Override PartName="/ppt/slideLayouts/_rels/slideLayout88.xml.rels" ContentType="application/vnd.openxmlformats-package.relationships+xml"/>
  <Override PartName="/ppt/slideLayouts/_rels/slideLayout89.xml.rels" ContentType="application/vnd.openxmlformats-package.relationships+xml"/>
  <Override PartName="/ppt/slideLayouts/_rels/slideLayout90.xml.rels" ContentType="application/vnd.openxmlformats-package.relationships+xml"/>
  <Override PartName="/ppt/slideLayouts/_rels/slideLayout91.xml.rels" ContentType="application/vnd.openxmlformats-package.relationships+xml"/>
  <Override PartName="/ppt/slideLayouts/_rels/slideLayout92.xml.rels" ContentType="application/vnd.openxmlformats-package.relationships+xml"/>
  <Override PartName="/ppt/slideLayouts/_rels/slideLayout93.xml.rels" ContentType="application/vnd.openxmlformats-package.relationships+xml"/>
  <Override PartName="/ppt/slideLayouts/_rels/slideLayout94.xml.rels" ContentType="application/vnd.openxmlformats-package.relationships+xml"/>
  <Override PartName="/ppt/slideLayouts/_rels/slideLayout95.xml.rels" ContentType="application/vnd.openxmlformats-package.relationships+xml"/>
  <Override PartName="/ppt/slideLayouts/_rels/slideLayout96.xml.rels" ContentType="application/vnd.openxmlformats-package.relationships+xml"/>
  <Override PartName="/ppt/slideLayouts/_rels/slideLayout97.xml.rels" ContentType="application/vnd.openxmlformats-package.relationships+xml"/>
  <Override PartName="/ppt/slideLayouts/_rels/slideLayout98.xml.rels" ContentType="application/vnd.openxmlformats-package.relationships+xml"/>
  <Override PartName="/ppt/slideLayouts/_rels/slideLayout99.xml.rels" ContentType="application/vnd.openxmlformats-package.relationships+xml"/>
  <Override PartName="/ppt/slideLayouts/_rels/slideLayout100.xml.rels" ContentType="application/vnd.openxmlformats-package.relationships+xml"/>
  <Override PartName="/ppt/slideLayouts/_rels/slideLayout101.xml.rels" ContentType="application/vnd.openxmlformats-package.relationships+xml"/>
  <Override PartName="/ppt/slideLayouts/_rels/slideLayout102.xml.rels" ContentType="application/vnd.openxmlformats-package.relationships+xml"/>
  <Override PartName="/ppt/slideLayouts/_rels/slideLayout103.xml.rels" ContentType="application/vnd.openxmlformats-package.relationships+xml"/>
  <Override PartName="/ppt/slideLayouts/_rels/slideLayout104.xml.rels" ContentType="application/vnd.openxmlformats-package.relationships+xml"/>
  <Override PartName="/ppt/slideLayouts/_rels/slideLayout105.xml.rels" ContentType="application/vnd.openxmlformats-package.relationships+xml"/>
  <Override PartName="/ppt/slideLayouts/_rels/slideLayout106.xml.rels" ContentType="application/vnd.openxmlformats-package.relationships+xml"/>
  <Override PartName="/ppt/slideLayouts/_rels/slideLayout107.xml.rels" ContentType="application/vnd.openxmlformats-package.relationships+xml"/>
  <Override PartName="/ppt/slideLayouts/_rels/slideLayout108.xml.rels" ContentType="application/vnd.openxmlformats-package.relationships+xml"/>
  <Override PartName="/ppt/slideLayouts/_rels/slideLayout109.xml.rels" ContentType="application/vnd.openxmlformats-package.relationships+xml"/>
  <Override PartName="/ppt/slideLayouts/_rels/slideLayout110.xml.rels" ContentType="application/vnd.openxmlformats-package.relationships+xml"/>
  <Override PartName="/ppt/slideLayouts/_rels/slideLayout111.xml.rels" ContentType="application/vnd.openxmlformats-package.relationships+xml"/>
  <Override PartName="/ppt/slideLayouts/_rels/slideLayout112.xml.rels" ContentType="application/vnd.openxmlformats-package.relationships+xml"/>
  <Override PartName="/ppt/slideLayouts/_rels/slideLayout113.xml.rels" ContentType="application/vnd.openxmlformats-package.relationships+xml"/>
  <Override PartName="/ppt/slideLayouts/_rels/slideLayout114.xml.rels" ContentType="application/vnd.openxmlformats-package.relationships+xml"/>
  <Override PartName="/ppt/slideLayouts/_rels/slideLayout115.xml.rels" ContentType="application/vnd.openxmlformats-package.relationships+xml"/>
  <Override PartName="/ppt/slideLayouts/_rels/slideLayout116.xml.rels" ContentType="application/vnd.openxmlformats-package.relationships+xml"/>
  <Override PartName="/ppt/slideLayouts/_rels/slideLayout117.xml.rels" ContentType="application/vnd.openxmlformats-package.relationships+xml"/>
  <Override PartName="/ppt/slideLayouts/_rels/slideLayout118.xml.rels" ContentType="application/vnd.openxmlformats-package.relationships+xml"/>
  <Override PartName="/ppt/slideLayouts/_rels/slideLayout119.xml.rels" ContentType="application/vnd.openxmlformats-package.relationships+xml"/>
  <Override PartName="/ppt/slideLayouts/_rels/slideLayout120.xml.rels" ContentType="application/vnd.openxmlformats-package.relationships+xml"/>
  <Override PartName="/ppt/slideLayouts/_rels/slideLayout121.xml.rels" ContentType="application/vnd.openxmlformats-package.relationships+xml"/>
  <Override PartName="/ppt/slideLayouts/_rels/slideLayout122.xml.rels" ContentType="application/vnd.openxmlformats-package.relationships+xml"/>
  <Override PartName="/ppt/slideLayouts/_rels/slideLayout123.xml.rels" ContentType="application/vnd.openxmlformats-package.relationships+xml"/>
  <Override PartName="/ppt/slideLayouts/_rels/slideLayout124.xml.rels" ContentType="application/vnd.openxmlformats-package.relationships+xml"/>
  <Override PartName="/ppt/slideLayouts/_rels/slideLayout125.xml.rels" ContentType="application/vnd.openxmlformats-package.relationships+xml"/>
  <Override PartName="/ppt/slideLayouts/_rels/slideLayout126.xml.rels" ContentType="application/vnd.openxmlformats-package.relationships+xml"/>
  <Override PartName="/ppt/slideLayouts/_rels/slideLayout127.xml.rels" ContentType="application/vnd.openxmlformats-package.relationships+xml"/>
  <Override PartName="/ppt/slideLayouts/_rels/slideLayout128.xml.rels" ContentType="application/vnd.openxmlformats-package.relationships+xml"/>
  <Override PartName="/ppt/slideLayouts/_rels/slideLayout129.xml.rels" ContentType="application/vnd.openxmlformats-package.relationships+xml"/>
  <Override PartName="/ppt/slideLayouts/_rels/slideLayout130.xml.rels" ContentType="application/vnd.openxmlformats-package.relationships+xml"/>
  <Override PartName="/ppt/slideLayouts/_rels/slideLayout131.xml.rels" ContentType="application/vnd.openxmlformats-package.relationships+xml"/>
  <Override PartName="/ppt/slideLayouts/_rels/slideLayout132.xml.rels" ContentType="application/vnd.openxmlformats-package.relationships+xml"/>
  <Override PartName="/ppt/slideLayouts/_rels/slideLayout133.xml.rels" ContentType="application/vnd.openxmlformats-package.relationships+xml"/>
  <Override PartName="/ppt/slideLayouts/_rels/slideLayout134.xml.rels" ContentType="application/vnd.openxmlformats-package.relationships+xml"/>
  <Override PartName="/ppt/slideLayouts/_rels/slideLayout135.xml.rels" ContentType="application/vnd.openxmlformats-package.relationships+xml"/>
  <Override PartName="/ppt/slideLayouts/_rels/slideLayout136.xml.rels" ContentType="application/vnd.openxmlformats-package.relationships+xml"/>
  <Override PartName="/ppt/slideLayouts/_rels/slideLayout140.xml.rels" ContentType="application/vnd.openxmlformats-package.relationships+xml"/>
  <Override PartName="/ppt/slideLayouts/_rels/slideLayout141.xml.rels" ContentType="application/vnd.openxmlformats-package.relationships+xml"/>
  <Override PartName="/ppt/slideLayouts/_rels/slideLayout142.xml.rels" ContentType="application/vnd.openxmlformats-package.relationships+xml"/>
  <Override PartName="/ppt/slideLayouts/_rels/slideLayout143.xml.rels" ContentType="application/vnd.openxmlformats-package.relationships+xml"/>
  <Override PartName="/ppt/slideLayouts/_rels/slideLayout144.xml.rels" ContentType="application/vnd.openxmlformats-package.relationships+xml"/>
  <Override PartName="/ppt/slideLayouts/_rels/slideLayout145.xml.rels" ContentType="application/vnd.openxmlformats-package.relationships+xml"/>
  <Override PartName="/ppt/slideLayouts/_rels/slideLayout146.xml.rels" ContentType="application/vnd.openxmlformats-package.relationships+xml"/>
  <Override PartName="/ppt/slideLayouts/_rels/slideLayout147.xml.rels" ContentType="application/vnd.openxmlformats-package.relationships+xml"/>
  <Override PartName="/ppt/slideLayouts/_rels/slideLayout148.xml.rels" ContentType="application/vnd.openxmlformats-package.relationships+xml"/>
  <Override PartName="/ppt/slideLayouts/_rels/slideLayout149.xml.rels" ContentType="application/vnd.openxmlformats-package.relationships+xml"/>
  <Override PartName="/ppt/slideLayouts/_rels/slideLayout150.xml.rels" ContentType="application/vnd.openxmlformats-package.relationships+xml"/>
  <Override PartName="/ppt/slideLayouts/_rels/slideLayout151.xml.rels" ContentType="application/vnd.openxmlformats-package.relationships+xml"/>
  <Override PartName="/ppt/slideLayouts/_rels/slideLayout152.xml.rels" ContentType="application/vnd.openxmlformats-package.relationships+xml"/>
  <Override PartName="/ppt/slideLayouts/_rels/slideLayout153.xml.rels" ContentType="application/vnd.openxmlformats-package.relationships+xml"/>
  <Override PartName="/ppt/slideLayouts/_rels/slideLayout154.xml.rels" ContentType="application/vnd.openxmlformats-package.relationships+xml"/>
  <Override PartName="/ppt/slideLayouts/_rels/slideLayout155.xml.rels" ContentType="application/vnd.openxmlformats-package.relationships+xml"/>
  <Override PartName="/ppt/slideLayouts/_rels/slideLayout156.xml.rels" ContentType="application/vnd.openxmlformats-package.relationships+xml"/>
  <Override PartName="/ppt/slideLayouts/slideLayout149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  <p:sldMasterId id="2147483739" r:id="rId9"/>
    <p:sldMasterId id="2147483752" r:id="rId10"/>
    <p:sldMasterId id="2147483765" r:id="rId11"/>
    <p:sldMasterId id="2147483778" r:id="rId12"/>
    <p:sldMasterId id="2147483791" r:id="rId13"/>
    <p:sldMasterId id="2147483804" r:id="rId14"/>
  </p:sldMasterIdLst>
  <p:notesMasterIdLst>
    <p:notesMasterId r:id="rId15"/>
  </p:notesMasterIdLst>
  <p:sldIdLst>
    <p:sldId id="256" r:id="rId16"/>
    <p:sldId id="257" r:id="rId17"/>
    <p:sldId id="258" r:id="rId18"/>
    <p:sldId id="259" r:id="rId19"/>
    <p:sldId id="260" r:id="rId20"/>
    <p:sldId id="261" r:id="rId21"/>
    <p:sldId id="262" r:id="rId22"/>
    <p:sldId id="263" r:id="rId23"/>
    <p:sldId id="264" r:id="rId24"/>
    <p:sldId id="265" r:id="rId25"/>
    <p:sldId id="266" r:id="rId26"/>
    <p:sldId id="267" r:id="rId27"/>
    <p:sldId id="268" r:id="rId28"/>
    <p:sldId id="269" r:id="rId29"/>
    <p:sldId id="270" r:id="rId30"/>
    <p:sldId id="271" r:id="rId31"/>
    <p:sldId id="272" r:id="rId32"/>
    <p:sldId id="273" r:id="rId33"/>
    <p:sldId id="274" r:id="rId34"/>
    <p:sldId id="275" r:id="rId35"/>
    <p:sldId id="276" r:id="rId36"/>
    <p:sldId id="277" r:id="rId37"/>
  </p:sldIdLst>
  <p:sldSz cx="10080625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Master" Target="slideMasters/slideMaster13.xml"/><Relationship Id="rId15" Type="http://schemas.openxmlformats.org/officeDocument/2006/relationships/notesMaster" Target="notesMasters/notesMaster1.xml"/><Relationship Id="rId16" Type="http://schemas.openxmlformats.org/officeDocument/2006/relationships/slide" Target="slides/slide1.xml"/><Relationship Id="rId17" Type="http://schemas.openxmlformats.org/officeDocument/2006/relationships/slide" Target="slides/slide2.xml"/><Relationship Id="rId18" Type="http://schemas.openxmlformats.org/officeDocument/2006/relationships/slide" Target="slides/slide3.xml"/><Relationship Id="rId19" Type="http://schemas.openxmlformats.org/officeDocument/2006/relationships/slide" Target="slides/slide4.xml"/><Relationship Id="rId20" Type="http://schemas.openxmlformats.org/officeDocument/2006/relationships/slide" Target="slides/slide5.xml"/><Relationship Id="rId21" Type="http://schemas.openxmlformats.org/officeDocument/2006/relationships/slide" Target="slides/slide6.xml"/><Relationship Id="rId22" Type="http://schemas.openxmlformats.org/officeDocument/2006/relationships/slide" Target="slides/slide7.xml"/><Relationship Id="rId23" Type="http://schemas.openxmlformats.org/officeDocument/2006/relationships/slide" Target="slides/slide8.xml"/><Relationship Id="rId24" Type="http://schemas.openxmlformats.org/officeDocument/2006/relationships/slide" Target="slides/slide9.xml"/><Relationship Id="rId25" Type="http://schemas.openxmlformats.org/officeDocument/2006/relationships/slide" Target="slides/slide10.xml"/><Relationship Id="rId26" Type="http://schemas.openxmlformats.org/officeDocument/2006/relationships/slide" Target="slides/slide11.xml"/><Relationship Id="rId27" Type="http://schemas.openxmlformats.org/officeDocument/2006/relationships/slide" Target="slides/slide12.xml"/><Relationship Id="rId28" Type="http://schemas.openxmlformats.org/officeDocument/2006/relationships/slide" Target="slides/slide13.xml"/><Relationship Id="rId29" Type="http://schemas.openxmlformats.org/officeDocument/2006/relationships/slide" Target="slides/slide14.xml"/><Relationship Id="rId30" Type="http://schemas.openxmlformats.org/officeDocument/2006/relationships/slide" Target="slides/slide15.xml"/><Relationship Id="rId31" Type="http://schemas.openxmlformats.org/officeDocument/2006/relationships/slide" Target="slides/slide16.xml"/><Relationship Id="rId32" Type="http://schemas.openxmlformats.org/officeDocument/2006/relationships/slide" Target="slides/slide17.xml"/><Relationship Id="rId33" Type="http://schemas.openxmlformats.org/officeDocument/2006/relationships/slide" Target="slides/slide18.xml"/><Relationship Id="rId34" Type="http://schemas.openxmlformats.org/officeDocument/2006/relationships/slide" Target="slides/slide19.xml"/><Relationship Id="rId35" Type="http://schemas.openxmlformats.org/officeDocument/2006/relationships/slide" Target="slides/slide20.xml"/><Relationship Id="rId36" Type="http://schemas.openxmlformats.org/officeDocument/2006/relationships/slide" Target="slides/slide21.xml"/><Relationship Id="rId37" Type="http://schemas.openxmlformats.org/officeDocument/2006/relationships/slide" Target="slides/slide22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14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/>
          <a:p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notatek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2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r>
              <a:rPr b="0" lang="pl-PL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&lt;główka&gt;</a:t>
            </a:r>
            <a:endParaRPr b="0" lang="pl-PL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83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pl-PL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&lt;data/godzina&gt;</a:t>
            </a:r>
            <a:endParaRPr b="0" lang="pl-PL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84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pl-PL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&lt;stopka&gt;</a:t>
            </a:r>
            <a:endParaRPr b="0" lang="pl-PL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85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76F1CA99-2DA0-4F8D-B03F-72AFB04D6332}" type="slidenum">
              <a:rPr b="0" lang="pl-PL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&lt;numer&gt;</a:t>
            </a:fld>
            <a:endParaRPr b="0" lang="pl-PL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CustomShape 1"/>
          <p:cNvSpPr/>
          <p:nvPr/>
        </p:nvSpPr>
        <p:spPr>
          <a:xfrm>
            <a:off x="4278960" y="10157400"/>
            <a:ext cx="3270240" cy="523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43" name="PlaceHolder 2"/>
          <p:cNvSpPr>
            <a:spLocks noGrp="1"/>
          </p:cNvSpPr>
          <p:nvPr>
            <p:ph type="body"/>
          </p:nvPr>
        </p:nvSpPr>
        <p:spPr>
          <a:xfrm>
            <a:off x="720000" y="4680000"/>
            <a:ext cx="6109560" cy="4800960"/>
          </a:xfrm>
          <a:prstGeom prst="rect">
            <a:avLst/>
          </a:prstGeom>
        </p:spPr>
        <p:txBody>
          <a:bodyPr lIns="0" rIns="0" tIns="0" bIns="0"/>
          <a:p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CustomShape 1"/>
          <p:cNvSpPr/>
          <p:nvPr/>
        </p:nvSpPr>
        <p:spPr>
          <a:xfrm>
            <a:off x="4278960" y="10157400"/>
            <a:ext cx="3270240" cy="523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45" name="PlaceHolder 2"/>
          <p:cNvSpPr>
            <a:spLocks noGrp="1"/>
          </p:cNvSpPr>
          <p:nvPr>
            <p:ph type="body"/>
          </p:nvPr>
        </p:nvSpPr>
        <p:spPr>
          <a:xfrm>
            <a:off x="720000" y="4680000"/>
            <a:ext cx="6109560" cy="5029560"/>
          </a:xfrm>
          <a:prstGeom prst="rect">
            <a:avLst/>
          </a:prstGeom>
        </p:spPr>
        <p:txBody>
          <a:bodyPr lIns="0" rIns="0" tIns="0" bIns="0"/>
          <a:p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CustomShape 1"/>
          <p:cNvSpPr/>
          <p:nvPr/>
        </p:nvSpPr>
        <p:spPr>
          <a:xfrm>
            <a:off x="4278960" y="10157400"/>
            <a:ext cx="3270240" cy="523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47" name="PlaceHolder 2"/>
          <p:cNvSpPr>
            <a:spLocks noGrp="1"/>
          </p:cNvSpPr>
          <p:nvPr>
            <p:ph type="body"/>
          </p:nvPr>
        </p:nvSpPr>
        <p:spPr>
          <a:xfrm>
            <a:off x="720000" y="4680000"/>
            <a:ext cx="6109560" cy="5029560"/>
          </a:xfrm>
          <a:prstGeom prst="rect">
            <a:avLst/>
          </a:prstGeom>
        </p:spPr>
        <p:txBody>
          <a:bodyPr lIns="0" rIns="0" tIns="0" bIns="0"/>
          <a:p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CustomShape 1"/>
          <p:cNvSpPr/>
          <p:nvPr/>
        </p:nvSpPr>
        <p:spPr>
          <a:xfrm>
            <a:off x="4278960" y="10157400"/>
            <a:ext cx="3270240" cy="523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49" name="PlaceHolder 2"/>
          <p:cNvSpPr>
            <a:spLocks noGrp="1"/>
          </p:cNvSpPr>
          <p:nvPr>
            <p:ph type="body"/>
          </p:nvPr>
        </p:nvSpPr>
        <p:spPr>
          <a:xfrm>
            <a:off x="720000" y="4680000"/>
            <a:ext cx="6109560" cy="5029560"/>
          </a:xfrm>
          <a:prstGeom prst="rect">
            <a:avLst/>
          </a:prstGeom>
        </p:spPr>
        <p:txBody>
          <a:bodyPr lIns="0" rIns="0" tIns="0" bIns="0"/>
          <a:p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26.png"/><Relationship Id="rId3" Type="http://schemas.openxmlformats.org/officeDocument/2006/relationships/image" Target="../media/image27.png"/>
</Relationships>
</file>

<file path=ppt/slideLayouts/_rels/slideLayout10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
</Relationships>
</file>

<file path=ppt/slideLayouts/_rels/slideLayout1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29.png"/><Relationship Id="rId3" Type="http://schemas.openxmlformats.org/officeDocument/2006/relationships/image" Target="../media/image30.png"/>
</Relationships>
</file>

<file path=ppt/slideLayouts/_rels/slideLayout1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32.png"/><Relationship Id="rId3" Type="http://schemas.openxmlformats.org/officeDocument/2006/relationships/image" Target="../media/image33.png"/>
</Relationships>
</file>

<file path=ppt/slideLayouts/_rels/slideLayout1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35.png"/><Relationship Id="rId3" Type="http://schemas.openxmlformats.org/officeDocument/2006/relationships/image" Target="../media/image36.png"/>
</Relationships>
</file>

<file path=ppt/slideLayouts/_rels/slideLayout1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38.png"/><Relationship Id="rId3" Type="http://schemas.openxmlformats.org/officeDocument/2006/relationships/image" Target="../media/image39.png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Relationship Id="rId3" Type="http://schemas.openxmlformats.org/officeDocument/2006/relationships/image" Target="../media/image9.png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1.png"/><Relationship Id="rId3" Type="http://schemas.openxmlformats.org/officeDocument/2006/relationships/image" Target="../media/image12.png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4.png"/><Relationship Id="rId3" Type="http://schemas.openxmlformats.org/officeDocument/2006/relationships/image" Target="../media/image15.png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7.png"/><Relationship Id="rId3" Type="http://schemas.openxmlformats.org/officeDocument/2006/relationships/image" Target="../media/image18.png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0.png"/><Relationship Id="rId3" Type="http://schemas.openxmlformats.org/officeDocument/2006/relationships/image" Target="../media/image21.png"/>
</Relationships>
</file>

<file path=ppt/slideLayouts/_rels/slideLayout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23.png"/><Relationship Id="rId3" Type="http://schemas.openxmlformats.org/officeDocument/2006/relationships/image" Target="../media/image24.png"/>
</Relationships>
</file>

<file path=ppt/slideLayouts/_rels/slideLayout9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0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5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0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0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0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0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1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0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5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0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9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0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2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0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5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6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7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0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0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31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332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0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7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2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7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8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1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2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5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6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9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2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3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4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5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36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7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68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369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4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4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5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9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2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3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6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00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01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0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04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05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406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1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1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2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5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6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0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3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7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8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1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42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443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8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5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5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5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5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58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59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2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3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7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70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7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7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74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75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7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78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79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480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2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73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7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5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9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110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0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2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6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147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7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1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4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8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9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2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83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184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9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0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4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8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1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6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9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20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221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6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1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6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7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1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5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8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1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2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3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6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57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258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8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8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3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3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4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8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1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2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5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9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0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3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94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295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9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9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0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image" Target="../media/image28.png"/><Relationship Id="rId3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3.xml"/><Relationship Id="rId8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17.xml"/><Relationship Id="rId12" Type="http://schemas.openxmlformats.org/officeDocument/2006/relationships/slideLayout" Target="../slideLayouts/slideLayout118.xml"/><Relationship Id="rId13" Type="http://schemas.openxmlformats.org/officeDocument/2006/relationships/slideLayout" Target="../slideLayouts/slideLayout119.xml"/><Relationship Id="rId14" Type="http://schemas.openxmlformats.org/officeDocument/2006/relationships/slideLayout" Target="../slideLayouts/slideLayout12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image" Target="../media/image31.png"/><Relationship Id="rId3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5.xml"/><Relationship Id="rId8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29.xml"/><Relationship Id="rId12" Type="http://schemas.openxmlformats.org/officeDocument/2006/relationships/slideLayout" Target="../slideLayouts/slideLayout130.xml"/><Relationship Id="rId13" Type="http://schemas.openxmlformats.org/officeDocument/2006/relationships/slideLayout" Target="../slideLayouts/slideLayout131.xml"/><Relationship Id="rId14" Type="http://schemas.openxmlformats.org/officeDocument/2006/relationships/slideLayout" Target="../slideLayouts/slideLayout132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image" Target="../media/image34.png"/><Relationship Id="rId3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37.xml"/><Relationship Id="rId8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1.xml"/><Relationship Id="rId12" Type="http://schemas.openxmlformats.org/officeDocument/2006/relationships/slideLayout" Target="../slideLayouts/slideLayout142.xml"/><Relationship Id="rId13" Type="http://schemas.openxmlformats.org/officeDocument/2006/relationships/slideLayout" Target="../slideLayouts/slideLayout143.xml"/><Relationship Id="rId14" Type="http://schemas.openxmlformats.org/officeDocument/2006/relationships/slideLayout" Target="../slideLayouts/slideLayout144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13.xml"/><Relationship Id="rId2" Type="http://schemas.openxmlformats.org/officeDocument/2006/relationships/image" Target="../media/image37.png"/><Relationship Id="rId3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49.xml"/><Relationship Id="rId8" Type="http://schemas.openxmlformats.org/officeDocument/2006/relationships/slideLayout" Target="../slideLayouts/slideLayout150.xml"/><Relationship Id="rId9" Type="http://schemas.openxmlformats.org/officeDocument/2006/relationships/slideLayout" Target="../slideLayouts/slideLayout151.xml"/><Relationship Id="rId10" Type="http://schemas.openxmlformats.org/officeDocument/2006/relationships/slideLayout" Target="../slideLayouts/slideLayout152.xml"/><Relationship Id="rId11" Type="http://schemas.openxmlformats.org/officeDocument/2006/relationships/slideLayout" Target="../slideLayouts/slideLayout153.xml"/><Relationship Id="rId12" Type="http://schemas.openxmlformats.org/officeDocument/2006/relationships/slideLayout" Target="../slideLayouts/slideLayout154.xml"/><Relationship Id="rId13" Type="http://schemas.openxmlformats.org/officeDocument/2006/relationships/slideLayout" Target="../slideLayouts/slideLayout155.xml"/><Relationship Id="rId14" Type="http://schemas.openxmlformats.org/officeDocument/2006/relationships/slideLayout" Target="../slideLayouts/slideLayout156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10.pn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13.png"/><Relationship Id="rId3" Type="http://schemas.openxmlformats.org/officeDocument/2006/relationships/slideLayout" Target="../slideLayouts/slideLayout49.xml"/><Relationship Id="rId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image" Target="../media/image16.png"/><Relationship Id="rId3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6.xml"/><Relationship Id="rId9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1.xml"/><Relationship Id="rId14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image" Target="../media/image19.png"/><Relationship Id="rId3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8.xml"/><Relationship Id="rId9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4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image" Target="../media/image22.png"/><Relationship Id="rId3" Type="http://schemas.openxmlformats.org/officeDocument/2006/relationships/slideLayout" Target="../slideLayouts/slideLayout85.xml"/><Relationship Id="rId4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7.xml"/><Relationship Id="rId6" Type="http://schemas.openxmlformats.org/officeDocument/2006/relationships/slideLayout" Target="../slideLayouts/slideLayout88.xml"/><Relationship Id="rId7" Type="http://schemas.openxmlformats.org/officeDocument/2006/relationships/slideLayout" Target="../slideLayouts/slideLayout89.xml"/><Relationship Id="rId8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4.xml"/><Relationship Id="rId13" Type="http://schemas.openxmlformats.org/officeDocument/2006/relationships/slideLayout" Target="../slideLayouts/slideLayout95.xml"/><Relationship Id="rId14" Type="http://schemas.openxmlformats.org/officeDocument/2006/relationships/slideLayout" Target="../slideLayouts/slideLayout96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image" Target="../media/image25.png"/><Relationship Id="rId3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1.xml"/><Relationship Id="rId8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07.xml"/><Relationship Id="rId14" Type="http://schemas.openxmlformats.org/officeDocument/2006/relationships/slideLayout" Target="../slideLayouts/slideLayout10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Grafika 1" descr=""/>
          <p:cNvPicPr/>
          <p:nvPr/>
        </p:nvPicPr>
        <p:blipFill>
          <a:blip r:embed="rId2"/>
          <a:stretch/>
        </p:blipFill>
        <p:spPr>
          <a:xfrm>
            <a:off x="1080" y="1440"/>
            <a:ext cx="10067040" cy="7552080"/>
          </a:xfrm>
          <a:prstGeom prst="rect">
            <a:avLst/>
          </a:prstGeom>
          <a:ln>
            <a:noFill/>
          </a:ln>
        </p:spPr>
      </p:pic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pl-PL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tytułu</a:t>
            </a:r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konspektu</a:t>
            </a:r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Drugi poziom konspektu</a:t>
            </a:r>
            <a:endParaRPr b="0" lang="pl-PL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Trzeci poziom konspektu</a:t>
            </a:r>
            <a:endParaRPr b="0" lang="pl-PL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Czwarty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Piąty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Szósty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Siódmy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Grafika 1" descr=""/>
          <p:cNvPicPr/>
          <p:nvPr/>
        </p:nvPicPr>
        <p:blipFill>
          <a:blip r:embed="rId2"/>
          <a:stretch/>
        </p:blipFill>
        <p:spPr>
          <a:xfrm>
            <a:off x="1080" y="1440"/>
            <a:ext cx="10067040" cy="7552080"/>
          </a:xfrm>
          <a:prstGeom prst="rect">
            <a:avLst/>
          </a:prstGeom>
          <a:ln>
            <a:noFill/>
          </a:ln>
        </p:spPr>
      </p:pic>
      <p:sp>
        <p:nvSpPr>
          <p:cNvPr id="3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pl-PL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tytułu</a:t>
            </a:r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konspektu</a:t>
            </a:r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Drugi poziom konspektu</a:t>
            </a:r>
            <a:endParaRPr b="0" lang="pl-PL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Trzeci poziom konspektu</a:t>
            </a:r>
            <a:endParaRPr b="0" lang="pl-PL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Czwarty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Piąty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Szósty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Siódmy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  <p:sldLayoutId id="2147483776" r:id="rId13"/>
    <p:sldLayoutId id="2147483777" r:id="rId14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rafika 1" descr=""/>
          <p:cNvPicPr/>
          <p:nvPr/>
        </p:nvPicPr>
        <p:blipFill>
          <a:blip r:embed="rId2"/>
          <a:stretch/>
        </p:blipFill>
        <p:spPr>
          <a:xfrm>
            <a:off x="1080" y="1440"/>
            <a:ext cx="10067040" cy="7552080"/>
          </a:xfrm>
          <a:prstGeom prst="rect">
            <a:avLst/>
          </a:prstGeom>
          <a:ln>
            <a:noFill/>
          </a:ln>
        </p:spPr>
      </p:pic>
      <p:sp>
        <p:nvSpPr>
          <p:cNvPr id="37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pl-PL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tytułu</a:t>
            </a:r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konspektu</a:t>
            </a:r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Drugi poziom konspektu</a:t>
            </a:r>
            <a:endParaRPr b="0" lang="pl-PL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Trzeci poziom konspektu</a:t>
            </a:r>
            <a:endParaRPr b="0" lang="pl-PL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Czwarty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Piąty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Szósty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Siódmy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  <p:sldLayoutId id="2147483789" r:id="rId13"/>
    <p:sldLayoutId id="2147483790" r:id="rId14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Grafika 1" descr=""/>
          <p:cNvPicPr/>
          <p:nvPr/>
        </p:nvPicPr>
        <p:blipFill>
          <a:blip r:embed="rId2"/>
          <a:stretch/>
        </p:blipFill>
        <p:spPr>
          <a:xfrm>
            <a:off x="1080" y="1440"/>
            <a:ext cx="10067040" cy="7552080"/>
          </a:xfrm>
          <a:prstGeom prst="rect">
            <a:avLst/>
          </a:prstGeom>
          <a:ln>
            <a:noFill/>
          </a:ln>
        </p:spPr>
      </p:pic>
      <p:sp>
        <p:nvSpPr>
          <p:cNvPr id="40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pl-PL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tytułu</a:t>
            </a:r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0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konspektu</a:t>
            </a:r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Drugi poziom konspektu</a:t>
            </a:r>
            <a:endParaRPr b="0" lang="pl-PL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Trzeci poziom konspektu</a:t>
            </a:r>
            <a:endParaRPr b="0" lang="pl-PL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Czwarty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Piąty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Szósty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Siódmy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4" name="Grafika 1" descr=""/>
          <p:cNvPicPr/>
          <p:nvPr/>
        </p:nvPicPr>
        <p:blipFill>
          <a:blip r:embed="rId2"/>
          <a:stretch/>
        </p:blipFill>
        <p:spPr>
          <a:xfrm>
            <a:off x="1080" y="1440"/>
            <a:ext cx="10067040" cy="7552080"/>
          </a:xfrm>
          <a:prstGeom prst="rect">
            <a:avLst/>
          </a:prstGeom>
          <a:ln>
            <a:noFill/>
          </a:ln>
        </p:spPr>
      </p:pic>
      <p:sp>
        <p:nvSpPr>
          <p:cNvPr id="44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pl-PL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tytułu</a:t>
            </a:r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konspektu</a:t>
            </a:r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Drugi poziom konspektu</a:t>
            </a:r>
            <a:endParaRPr b="0" lang="pl-PL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Trzeci poziom konspektu</a:t>
            </a:r>
            <a:endParaRPr b="0" lang="pl-PL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Czwarty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Piąty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Szósty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Siódmy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  <p:sldLayoutId id="2147483816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rafika 1" descr=""/>
          <p:cNvPicPr/>
          <p:nvPr/>
        </p:nvPicPr>
        <p:blipFill>
          <a:blip r:embed="rId2"/>
          <a:stretch/>
        </p:blipFill>
        <p:spPr>
          <a:xfrm>
            <a:off x="1080" y="1440"/>
            <a:ext cx="10067040" cy="7552080"/>
          </a:xfrm>
          <a:prstGeom prst="rect">
            <a:avLst/>
          </a:prstGeom>
          <a:ln>
            <a:noFill/>
          </a:ln>
        </p:spPr>
      </p:pic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pl-PL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tytułu</a:t>
            </a:r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konspektu</a:t>
            </a:r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Drugi poziom konspektu</a:t>
            </a:r>
            <a:endParaRPr b="0" lang="pl-PL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Trzeci poziom konspektu</a:t>
            </a:r>
            <a:endParaRPr b="0" lang="pl-PL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Czwarty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Piąty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Szósty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Siódmy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rafika 1" descr=""/>
          <p:cNvPicPr/>
          <p:nvPr/>
        </p:nvPicPr>
        <p:blipFill>
          <a:blip r:embed="rId2"/>
          <a:stretch/>
        </p:blipFill>
        <p:spPr>
          <a:xfrm>
            <a:off x="1080" y="1440"/>
            <a:ext cx="10067040" cy="7552080"/>
          </a:xfrm>
          <a:prstGeom prst="rect">
            <a:avLst/>
          </a:prstGeom>
          <a:ln>
            <a:noFill/>
          </a:ln>
        </p:spPr>
      </p:pic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pl-PL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tytułu</a:t>
            </a:r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konspektu</a:t>
            </a:r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Drugi poziom konspektu</a:t>
            </a:r>
            <a:endParaRPr b="0" lang="pl-PL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Trzeci poziom konspektu</a:t>
            </a:r>
            <a:endParaRPr b="0" lang="pl-PL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Czwarty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Piąty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Szósty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Siódmy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rafika 1" descr=""/>
          <p:cNvPicPr/>
          <p:nvPr/>
        </p:nvPicPr>
        <p:blipFill>
          <a:blip r:embed="rId2"/>
          <a:stretch/>
        </p:blipFill>
        <p:spPr>
          <a:xfrm>
            <a:off x="1080" y="1440"/>
            <a:ext cx="10067040" cy="7552080"/>
          </a:xfrm>
          <a:prstGeom prst="rect">
            <a:avLst/>
          </a:prstGeom>
          <a:ln>
            <a:noFill/>
          </a:ln>
        </p:spPr>
      </p:pic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konspektu</a:t>
            </a:r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Drugi poziom konspektu</a:t>
            </a:r>
            <a:endParaRPr b="0" lang="pl-PL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Trzeci poziom konspektu</a:t>
            </a:r>
            <a:endParaRPr b="0" lang="pl-PL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Czwarty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Piąty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Szósty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Siódmy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rafika 1" descr=""/>
          <p:cNvPicPr/>
          <p:nvPr/>
        </p:nvPicPr>
        <p:blipFill>
          <a:blip r:embed="rId2"/>
          <a:stretch/>
        </p:blipFill>
        <p:spPr>
          <a:xfrm>
            <a:off x="1080" y="1440"/>
            <a:ext cx="10067040" cy="7552080"/>
          </a:xfrm>
          <a:prstGeom prst="rect">
            <a:avLst/>
          </a:prstGeom>
          <a:ln>
            <a:noFill/>
          </a:ln>
        </p:spPr>
      </p:pic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konspektu</a:t>
            </a:r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Drugi poziom konspektu</a:t>
            </a:r>
            <a:endParaRPr b="0" lang="pl-PL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Trzeci poziom konspektu</a:t>
            </a:r>
            <a:endParaRPr b="0" lang="pl-PL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Czwarty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Piąty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Szósty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Siódmy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rafika 1" descr=""/>
          <p:cNvPicPr/>
          <p:nvPr/>
        </p:nvPicPr>
        <p:blipFill>
          <a:blip r:embed="rId2"/>
          <a:stretch/>
        </p:blipFill>
        <p:spPr>
          <a:xfrm>
            <a:off x="1080" y="1440"/>
            <a:ext cx="10067040" cy="7552080"/>
          </a:xfrm>
          <a:prstGeom prst="rect">
            <a:avLst/>
          </a:prstGeom>
          <a:ln>
            <a:noFill/>
          </a:ln>
        </p:spPr>
      </p:pic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</p:spPr>
        <p:txBody>
          <a:bodyPr lIns="0" rIns="0" tIns="0" bIns="0" anchor="ctr" anchorCtr="1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konspektu</a:t>
            </a:r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Drugi poziom konspektu</a:t>
            </a:r>
            <a:endParaRPr b="0" lang="pl-PL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Trzeci poziom konspektu</a:t>
            </a:r>
            <a:endParaRPr b="0" lang="pl-PL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Czwarty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Piąty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Szósty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Siódmy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rafika 1" descr=""/>
          <p:cNvPicPr/>
          <p:nvPr/>
        </p:nvPicPr>
        <p:blipFill>
          <a:blip r:embed="rId2"/>
          <a:stretch/>
        </p:blipFill>
        <p:spPr>
          <a:xfrm>
            <a:off x="1080" y="1440"/>
            <a:ext cx="10067040" cy="7552080"/>
          </a:xfrm>
          <a:prstGeom prst="rect">
            <a:avLst/>
          </a:prstGeom>
          <a:ln>
            <a:noFill/>
          </a:ln>
        </p:spPr>
      </p:pic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pl-PL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tytułu</a:t>
            </a:r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konspektu</a:t>
            </a:r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Drugi poziom konspektu</a:t>
            </a:r>
            <a:endParaRPr b="0" lang="pl-PL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Trzeci poziom konspektu</a:t>
            </a:r>
            <a:endParaRPr b="0" lang="pl-PL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Czwarty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Piąty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Szósty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Siódmy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Grafika 1" descr=""/>
          <p:cNvPicPr/>
          <p:nvPr/>
        </p:nvPicPr>
        <p:blipFill>
          <a:blip r:embed="rId2"/>
          <a:stretch/>
        </p:blipFill>
        <p:spPr>
          <a:xfrm>
            <a:off x="1080" y="1440"/>
            <a:ext cx="10067040" cy="7552080"/>
          </a:xfrm>
          <a:prstGeom prst="rect">
            <a:avLst/>
          </a:prstGeom>
          <a:ln>
            <a:noFill/>
          </a:ln>
        </p:spPr>
      </p:pic>
      <p:sp>
        <p:nvSpPr>
          <p:cNvPr id="26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konspektu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Drugi poziom konspektu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Trzeci poziom konspektu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Czwarty poziom konspektu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Piąty poziom konspektu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Szósty poziom konspektu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Siódmy poziom konspektu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Grafika 1" descr=""/>
          <p:cNvPicPr/>
          <p:nvPr/>
        </p:nvPicPr>
        <p:blipFill>
          <a:blip r:embed="rId2"/>
          <a:stretch/>
        </p:blipFill>
        <p:spPr>
          <a:xfrm>
            <a:off x="1080" y="1440"/>
            <a:ext cx="10067040" cy="7552080"/>
          </a:xfrm>
          <a:prstGeom prst="rect">
            <a:avLst/>
          </a:prstGeom>
          <a:ln>
            <a:noFill/>
          </a:ln>
        </p:spPr>
      </p:pic>
      <p:sp>
        <p:nvSpPr>
          <p:cNvPr id="29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pl-PL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tytułu</a:t>
            </a:r>
            <a:endParaRPr b="0" lang="pl-PL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Kliknij, aby edytować format tekstu konspektu</a:t>
            </a:r>
            <a:endParaRPr b="0" lang="pl-PL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Drugi poziom konspektu</a:t>
            </a:r>
            <a:endParaRPr b="0" lang="pl-PL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Trzeci poziom konspektu</a:t>
            </a:r>
            <a:endParaRPr b="0" lang="pl-PL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Czwarty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Piąty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Szósty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Siódmy poziom konspektu</a:t>
            </a:r>
            <a:endParaRPr b="0" lang="pl-PL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7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9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46.wmf"/><Relationship Id="rId2" Type="http://schemas.openxmlformats.org/officeDocument/2006/relationships/slideLayout" Target="../slideLayouts/slideLayout97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47.wmf"/><Relationship Id="rId2" Type="http://schemas.openxmlformats.org/officeDocument/2006/relationships/slideLayout" Target="../slideLayouts/slideLayout97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slideLayout" Target="../slideLayouts/slideLayout41.xml"/><Relationship Id="rId3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slideLayout" Target="../slideLayouts/slideLayout4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43.jpeg"/><Relationship Id="rId2" Type="http://schemas.openxmlformats.org/officeDocument/2006/relationships/slideLayout" Target="../slideLayouts/slideLayout5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44.jpeg"/><Relationship Id="rId2" Type="http://schemas.openxmlformats.org/officeDocument/2006/relationships/slideLayout" Target="../slideLayouts/slideLayout5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45.jpeg"/><Relationship Id="rId2" Type="http://schemas.openxmlformats.org/officeDocument/2006/relationships/slideLayout" Target="../slideLayouts/slideLayout6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CustomShape 1"/>
          <p:cNvSpPr/>
          <p:nvPr/>
        </p:nvSpPr>
        <p:spPr>
          <a:xfrm>
            <a:off x="504000" y="1823760"/>
            <a:ext cx="9061560" cy="4374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 anchorCtr="1"/>
          <a:p>
            <a:pPr algn="ctr">
              <a:lnSpc>
                <a:spcPct val="100000"/>
              </a:lnSpc>
            </a:pPr>
            <a:r>
              <a:rPr b="1" lang="pl-PL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Stawki za odpady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l-PL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od 1 stycznia 2026 r.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l-PL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Sporz. Maria Szczukowska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CustomShape 1"/>
          <p:cNvSpPr/>
          <p:nvPr/>
        </p:nvSpPr>
        <p:spPr>
          <a:xfrm>
            <a:off x="504000" y="288000"/>
            <a:ext cx="9061560" cy="6818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 anchorCtr="1"/>
          <a:p>
            <a:pPr marL="448200" algn="ctr"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8200" algn="ctr"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8200" algn="just">
              <a:lnSpc>
                <a:spcPct val="100000"/>
              </a:lnSpc>
            </a:pPr>
            <a:r>
              <a:rPr b="0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W związku ze zmianą ustawową od 1 stycznia 2025r. został     wprowadzony obowiązek selektywnej zbiórki zużytej odzieży              i tekstyliów.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8200" algn="just">
              <a:lnSpc>
                <a:spcPct val="100000"/>
              </a:lnSpc>
            </a:pPr>
            <a:r>
              <a:rPr b="0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Gmina Pruszcz zapewnia mieszkańcom możliwość przekazywania ww. odpadów na PSZOK w Małociechowie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8200" algn="just">
              <a:lnSpc>
                <a:spcPct val="100000"/>
              </a:lnSpc>
            </a:pPr>
            <a:r>
              <a:rPr b="0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oraz do  kontenerów zlokalizowanych na terenie gminy (obecnie 8 kontenerów).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8200" algn="just">
              <a:lnSpc>
                <a:spcPct val="100000"/>
              </a:lnSpc>
            </a:pPr>
            <a:r>
              <a:rPr b="0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Uwzględniając prośbę mieszkańców gminy  proponuje się  wprowadzenie zbiórki tych odpadów spod terenu ich nieruchomości.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8200" algn="ctr">
              <a:lnSpc>
                <a:spcPct val="2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4" name="CustomShape 2"/>
          <p:cNvSpPr/>
          <p:nvPr/>
        </p:nvSpPr>
        <p:spPr>
          <a:xfrm>
            <a:off x="504000" y="301320"/>
            <a:ext cx="9063360" cy="1253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Dlaczego należy wprowadzić odbiór odzieży i tekstyliów spod nieruchomości?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CustomShape 1"/>
          <p:cNvSpPr/>
          <p:nvPr/>
        </p:nvSpPr>
        <p:spPr>
          <a:xfrm>
            <a:off x="687240" y="69480"/>
            <a:ext cx="8684280" cy="1400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6" name="CustomShape 2"/>
          <p:cNvSpPr/>
          <p:nvPr/>
        </p:nvSpPr>
        <p:spPr>
          <a:xfrm>
            <a:off x="687240" y="1610280"/>
            <a:ext cx="8684280" cy="5091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7" name="CustomShape 3"/>
          <p:cNvSpPr/>
          <p:nvPr/>
        </p:nvSpPr>
        <p:spPr>
          <a:xfrm>
            <a:off x="504000" y="301320"/>
            <a:ext cx="9063720" cy="1253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Koszty i założenia przedłożone przez SK” Błysk” związane z odbiorem frakcji odpadów odzieży i tekstyliów: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8" name="CustomShape 4"/>
          <p:cNvSpPr/>
          <p:nvPr/>
        </p:nvSpPr>
        <p:spPr>
          <a:xfrm>
            <a:off x="504000" y="301320"/>
            <a:ext cx="9063720" cy="5842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l-PL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Założenia: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0772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Odbiór 1 raz na kwartał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0772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Szacowana ilość do odbioru – 100 ton na rok/25 Mg na kwartał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0772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Planowana ilość worków – 2 bezbarwne worki na nieruchomość-deklarację/kwartał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0772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Instalacja odbierającą – Miejskie Wodociągi i Oczyszczalnia Grudziądz – Zakurzewo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CustomShape 1"/>
          <p:cNvSpPr/>
          <p:nvPr/>
        </p:nvSpPr>
        <p:spPr>
          <a:xfrm>
            <a:off x="504000" y="301320"/>
            <a:ext cx="9071280" cy="1261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Koszty i założenia przedłożone przez SK „Błysk” związane z odbiorem frakcji odpadów odzieży i tekstyliów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0" name="CustomShape 2"/>
          <p:cNvSpPr/>
          <p:nvPr/>
        </p:nvSpPr>
        <p:spPr>
          <a:xfrm>
            <a:off x="504000" y="1768680"/>
            <a:ext cx="9071280" cy="4383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b="1" lang="pl-PL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Koszty: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Koszt worków – 33.440,00 zł/rok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Koszt odbioru na instalacji – 100 Mg x 1476,00 zł /Mg = 147.600,00 zł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Koszt transportu – 4.960,00 zł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          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Microsoft YaHei"/>
              </a:rPr>
              <a:t>187.817,60 zł : 7966 os. :12 mies.= </a:t>
            </a:r>
            <a:r>
              <a:rPr b="1" lang="pl-PL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Microsoft YaHei"/>
              </a:rPr>
              <a:t>2,00 zł dla SK „Błysk” za wprowadzenie do odbioru i zagospodarowania dodatkowej frakcji odpadów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CustomShape 1"/>
          <p:cNvSpPr/>
          <p:nvPr/>
        </p:nvSpPr>
        <p:spPr>
          <a:xfrm>
            <a:off x="504000" y="288000"/>
            <a:ext cx="9061560" cy="1237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 anchorCtr="1"/>
          <a:p>
            <a:r>
              <a:rPr b="1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Koszty SK” Błysk”  - obecne i wnioskowane wraz z odbiorem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i zagospodarowaniem dodatkowej frakcji odzieży i tekstyliów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522" name="Table 2"/>
          <p:cNvGraphicFramePr/>
          <p:nvPr/>
        </p:nvGraphicFramePr>
        <p:xfrm>
          <a:off x="735480" y="1536120"/>
          <a:ext cx="8358120" cy="3173760"/>
        </p:xfrm>
        <a:graphic>
          <a:graphicData uri="http://schemas.openxmlformats.org/drawingml/2006/table">
            <a:tbl>
              <a:tblPr/>
              <a:tblGrid>
                <a:gridCol w="3037320"/>
                <a:gridCol w="1908720"/>
                <a:gridCol w="1740600"/>
                <a:gridCol w="1671840"/>
              </a:tblGrid>
              <a:tr h="741600"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pl-PL" sz="11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ptos"/>
                        </a:rPr>
                        <a:t>Frakcja odpadów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pl-PL" sz="11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ptos"/>
                        </a:rPr>
                        <a:t>OBECNA KALKULACJA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pl-PL" sz="11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ptos"/>
                        </a:rPr>
                        <a:t>ZŁ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pl-PL" sz="11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ptos"/>
                        </a:rPr>
                        <a:t>NOWA KALKULACJA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pl-PL" sz="11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ptos"/>
                        </a:rPr>
                        <a:t>ZŁ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pl-PL" sz="11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ptos"/>
                        </a:rPr>
                        <a:t>RÓŻNICA –ZŁ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</a:tr>
              <a:tr h="293040">
                <a:tc>
                  <a:txBody>
                    <a:bodyPr lIns="90000" rIns="90000"/>
                    <a:p>
                      <a:r>
                        <a:rPr b="1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ZMIESZANE Eko-Wisła- 100  Mg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88.700,00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96.165,96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+7.465,96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265680">
                <a:tc>
                  <a:txBody>
                    <a:bodyPr lIns="90000" rIns="90000"/>
                    <a:p>
                      <a:r>
                        <a:rPr b="1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ZMIESZANE ProNatura -1700 Mg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535.367,16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564.987,60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+29.620,44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321840"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pl-PL" sz="1100" spc="-1" strike="noStrike">
                          <a:solidFill>
                            <a:srgbClr val="99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POPIOŁY -500 Mg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400" spc="-1" strike="noStrike">
                          <a:solidFill>
                            <a:srgbClr val="9933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378.500,00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400" spc="-1" strike="noStrike">
                          <a:solidFill>
                            <a:srgbClr val="9933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482.160,77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600" spc="-1" strike="noStrike">
                          <a:solidFill>
                            <a:srgbClr val="9933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+103.660,77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293040"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pl-PL" sz="11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SEGREGOWANE – 563 Mg/530 Mg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550.396,28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545.629,44 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- 4.766,84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293040"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pl-PL" sz="11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WIELKOGABARYTOWE – 233 Mg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246.187,50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266.687,78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+20.500,28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293040"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pl-PL" sz="11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BIOODPADY - 500Mg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362.747,64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417.690,84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+54.943,20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321840"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pl-PL" sz="1100" spc="-1" strike="noStrike">
                          <a:solidFill>
                            <a:srgbClr val="ff66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ODZIEŻ I TEKSTYLIA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400" spc="-1" strike="noStrike">
                          <a:solidFill>
                            <a:srgbClr val="ff66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 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400" spc="-1" strike="noStrike">
                          <a:solidFill>
                            <a:srgbClr val="ff66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187.817,60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600" spc="-1" strike="noStrike">
                          <a:solidFill>
                            <a:srgbClr val="ff66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+187.817,60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351000"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RAZEM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2.161.898,58 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2.561.139,99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pl-PL" sz="18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+ 399.241,41 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CustomShape 1"/>
          <p:cNvSpPr/>
          <p:nvPr/>
        </p:nvSpPr>
        <p:spPr>
          <a:xfrm>
            <a:off x="504000" y="301320"/>
            <a:ext cx="9069120" cy="1258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Ceny w oparciu</a:t>
            </a:r>
            <a:r>
              <a:rPr b="0" lang="pl-PL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b="1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o tonę danej frakcji odpadu (Mg)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4" name="CustomShape 2"/>
          <p:cNvSpPr/>
          <p:nvPr/>
        </p:nvSpPr>
        <p:spPr>
          <a:xfrm>
            <a:off x="504000" y="1768680"/>
            <a:ext cx="9069120" cy="4381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graphicFrame>
        <p:nvGraphicFramePr>
          <p:cNvPr id="525" name="Table 3"/>
          <p:cNvGraphicFramePr/>
          <p:nvPr/>
        </p:nvGraphicFramePr>
        <p:xfrm>
          <a:off x="686880" y="2689560"/>
          <a:ext cx="8607600" cy="3358080"/>
        </p:xfrm>
        <a:graphic>
          <a:graphicData uri="http://schemas.openxmlformats.org/drawingml/2006/table">
            <a:tbl>
              <a:tblPr/>
              <a:tblGrid>
                <a:gridCol w="2497680"/>
                <a:gridCol w="1522440"/>
                <a:gridCol w="1333080"/>
                <a:gridCol w="3254760"/>
              </a:tblGrid>
              <a:tr h="840240"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Frakcja odpadów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OBECNA  KALKULACJA 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ZŁ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NOWA KALKULACJA ZŁ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RÓŻNICA ZŁ / % WZROSTU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</a:tr>
              <a:tr h="540720"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ptos"/>
                        </a:rPr>
                        <a:t>ZMIESZANE EKO WISŁA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5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887,00 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5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962,00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5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+75,00/8%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563040"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ptos"/>
                        </a:rPr>
                        <a:t>ZMIESZANE PRONATURA (ODBIÓR I TRANSPORT)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5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315,00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5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332,00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5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+17,00/ 5%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353160"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200" spc="-1" strike="noStrike">
                          <a:solidFill>
                            <a:srgbClr val="a02b9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ptos CE"/>
                        </a:rPr>
                        <a:t>POPIOŁY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500" spc="-1" strike="noStrike">
                          <a:solidFill>
                            <a:srgbClr val="a02b9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757,00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500" spc="-1" strike="noStrike">
                          <a:solidFill>
                            <a:srgbClr val="a02b9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964,00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500" spc="-1" strike="noStrike">
                          <a:solidFill>
                            <a:srgbClr val="a02b9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+207,00/ 21%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353160"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ptos"/>
                        </a:rPr>
                        <a:t>SEGREGOWANE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5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978,00 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5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1029,00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5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+51,00/ 5 %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353160"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ptos"/>
                        </a:rPr>
                        <a:t>WIELKOGABARYTY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5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1515,00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5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1641,00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5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+126,00/ 8%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354960"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ptos"/>
                        </a:rPr>
                        <a:t>BIOODPADY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5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725,00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5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835,00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pl-PL" sz="15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+110,00/ 13%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CustomShape 1"/>
          <p:cNvSpPr/>
          <p:nvPr/>
        </p:nvSpPr>
        <p:spPr>
          <a:xfrm>
            <a:off x="504000" y="288000"/>
            <a:ext cx="9061560" cy="1237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27" name="" descr=""/>
          <p:cNvPicPr/>
          <p:nvPr/>
        </p:nvPicPr>
        <p:blipFill>
          <a:blip r:embed="rId1"/>
          <a:stretch/>
        </p:blipFill>
        <p:spPr>
          <a:xfrm>
            <a:off x="994680" y="1080000"/>
            <a:ext cx="8370360" cy="51037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CustomShape 1"/>
          <p:cNvSpPr/>
          <p:nvPr/>
        </p:nvSpPr>
        <p:spPr>
          <a:xfrm>
            <a:off x="504000" y="288000"/>
            <a:ext cx="9061560" cy="1237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pl-PL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Propozycja rezygnacji z odbioru popiołów jako odrębnej frakcji.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l-PL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Popioły w odpadach zmieszanych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9" name="CustomShape 2"/>
          <p:cNvSpPr/>
          <p:nvPr/>
        </p:nvSpPr>
        <p:spPr>
          <a:xfrm>
            <a:off x="504000" y="1823760"/>
            <a:ext cx="9061560" cy="4374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15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We wniosku SK’BŁYSK” o podwyżkę wynagrodzenia największy wzrost stawki  odnotowuje się przy frakcji popiołów i jest to wzrost o 103.660,77 zł – co stanowi  </a:t>
            </a:r>
            <a:r>
              <a:rPr b="0" lang="pl-PL" sz="2000" spc="-1" strike="noStrike">
                <a:solidFill>
                  <a:srgbClr val="ee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prawie 40% wnioskowanej kwoty podwyżki !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15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15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Wzrost wynika z podwyżki na instalacji w Sulnówku,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15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poprzednio był to koszt 519,15 zł/Mg , a obecnie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15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z założoną podwyżką jest to koszt 721,43 zł /Mg.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CustomShape 1"/>
          <p:cNvSpPr/>
          <p:nvPr/>
        </p:nvSpPr>
        <p:spPr>
          <a:xfrm>
            <a:off x="504000" y="288000"/>
            <a:ext cx="9061560" cy="1237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>
              <a:lnSpc>
                <a:spcPct val="115000"/>
              </a:lnSpc>
            </a:pPr>
            <a:r>
              <a:rPr b="1" lang="pl-PL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Dlaczego warto zrezygnować z odbioru popiołów jako frakcji odbieranej selektywnie: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1" name="CustomShape 2"/>
          <p:cNvSpPr/>
          <p:nvPr/>
        </p:nvSpPr>
        <p:spPr>
          <a:xfrm>
            <a:off x="504000" y="1823760"/>
            <a:ext cx="9061560" cy="4374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115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1. Korzyść finansowa, popioły kosztują tyle samo co odpady zmieszane, a od przyszłego roku będą  nawet droższe  :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15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07000">
              <a:lnSpc>
                <a:spcPct val="115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pl-PL" sz="2000" spc="-1" strike="noStrike">
                <a:solidFill>
                  <a:srgbClr val="9933ff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Cena </a:t>
            </a:r>
            <a:r>
              <a:rPr b="0" lang="pl-PL" sz="2000" spc="-1" strike="noStrike">
                <a:solidFill>
                  <a:srgbClr val="9900ff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za tonę odbioru i przekazania popiołów do EkoWisły wg kalkulacji SK Błysk – </a:t>
            </a:r>
            <a:r>
              <a:rPr b="1" lang="pl-PL" sz="2000" spc="-1" strike="noStrike" u="sng">
                <a:solidFill>
                  <a:srgbClr val="9900ff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964,00 zł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07000">
              <a:lnSpc>
                <a:spcPct val="115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Cena za tonę odbioru i przekazania odpadów zmieszanych do ProNatury poza limitem –  931,43 zł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07000">
              <a:lnSpc>
                <a:spcPct val="115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Cena za tonę odbioru i przekazania odpadów zmieszanych do EkoWisły – 962,00 zł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15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Koszt przekazania odpadów zmieszanych poza limitem do Spalarni ProNatura w Bydgoszczy: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500 Mg x 931,43 zł zł/Mg  (w tym 332,00 transport-Bydgoszcz + 599,43 zł -spalarnia poza limitem)</a:t>
            </a:r>
            <a:r>
              <a:rPr b="0" lang="pl-PL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 = </a:t>
            </a:r>
            <a:r>
              <a:rPr b="0" lang="pl-PL" sz="2000" spc="-1" strike="noStrike" u="sng">
                <a:solidFill>
                  <a:srgbClr val="ee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465.715,00 zł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15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15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2" name="CustomShape 3"/>
          <p:cNvSpPr/>
          <p:nvPr/>
        </p:nvSpPr>
        <p:spPr>
          <a:xfrm>
            <a:off x="227160" y="4244040"/>
            <a:ext cx="176040" cy="342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CustomShape 1"/>
          <p:cNvSpPr/>
          <p:nvPr/>
        </p:nvSpPr>
        <p:spPr>
          <a:xfrm>
            <a:off x="504000" y="288000"/>
            <a:ext cx="9061560" cy="1237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34" name="CustomShape 2"/>
          <p:cNvSpPr/>
          <p:nvPr/>
        </p:nvSpPr>
        <p:spPr>
          <a:xfrm>
            <a:off x="504000" y="1823760"/>
            <a:ext cx="9061560" cy="4374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115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2.  oszczędność w transporcie, a tym samym w harmonogramie – w miejsce popiołów można wprowadzić np. odbiór odzieży i tekstyliów.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3. brak poziomów recyklingu - popioły niestety nie wchodzą w poziomy recyklingu, ponieważ stanowią przesypkę na wysypisku i są przez to traktowane jako odpady poddane procesowi odzysku, a nie recyklingu.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4.  brak zwolnień dla mieszkańców którzy mają ekologiczne piece -   Ministerstwo Środowiska nie przewiduje zwolnień dla mieszkańców, którzy nie wytwarzają popiołu.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15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15000"/>
              </a:lnSpc>
            </a:pPr>
            <a:r>
              <a:rPr b="1" lang="pl-PL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konsekwencje finansowe przy rezygnacji z popiołów:  </a:t>
            </a:r>
            <a:r>
              <a:rPr b="1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	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15000"/>
              </a:lnSpc>
            </a:pPr>
            <a:r>
              <a:rPr b="1" lang="pl-PL" sz="2000" spc="-1" strike="noStrike">
                <a:solidFill>
                  <a:srgbClr val="4bacc6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482.000,00 zł (przekazanie odpadów do Sulnówka) </a:t>
            </a:r>
            <a:r>
              <a:rPr b="1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– </a:t>
            </a:r>
            <a:r>
              <a:rPr b="1" lang="pl-PL" sz="2000" spc="-1" strike="noStrike">
                <a:solidFill>
                  <a:srgbClr val="ee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465.715,00 zł (przekazanie odpadów do proNatury) </a:t>
            </a:r>
            <a:r>
              <a:rPr b="1" lang="pl-PL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=    + 16.285,00 zł</a:t>
            </a: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CustomShape 1"/>
          <p:cNvSpPr/>
          <p:nvPr/>
        </p:nvSpPr>
        <p:spPr>
          <a:xfrm>
            <a:off x="504000" y="288000"/>
            <a:ext cx="9061560" cy="5775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15000"/>
              </a:lnSpc>
            </a:pPr>
            <a:r>
              <a:rPr b="0" lang="pl-PL" sz="2200" spc="-1" strike="noStrike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W związku z powyższym rezygnując z odbioru odrębnej frakcji popiołów i          wrzuceniu ich w odpady zmieszane  mamy możliwość zaoszczędzenie              ok. 16.000,00 zł, które mogą być wykorzystane w przypadku zwiększonej ilości odebranych odpadów np. bioodpadów, gdyż obserwujemy systematyczny wzrost ich ilości.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7" dur="indefinite" restart="never" nodeType="tmRoot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CustomShape 1"/>
          <p:cNvSpPr/>
          <p:nvPr/>
        </p:nvSpPr>
        <p:spPr>
          <a:xfrm>
            <a:off x="648000" y="109440"/>
            <a:ext cx="9061560" cy="1896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 anchorCtr="1"/>
          <a:p>
            <a:pPr algn="ctr">
              <a:lnSpc>
                <a:spcPct val="100000"/>
              </a:lnSpc>
            </a:pPr>
            <a:r>
              <a:rPr b="1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Dlaczego obecną stawkę za odpady tj. 32,00 zł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należy podnieść o 5,00 zł.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tj. do stawki 37,00 zł. (wzrost 15%)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15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8" name="CustomShape 2"/>
          <p:cNvSpPr/>
          <p:nvPr/>
        </p:nvSpPr>
        <p:spPr>
          <a:xfrm>
            <a:off x="504000" y="1823760"/>
            <a:ext cx="9061560" cy="4374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 anchorCtr="1"/>
          <a:p>
            <a:pPr>
              <a:lnSpc>
                <a:spcPct val="100000"/>
              </a:lnSpc>
            </a:pPr>
            <a:r>
              <a:rPr b="0" lang="pl-PL" sz="347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 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1. SK” BŁYSK” złożyła wniosek o podwyższenie obecnego wynagrodzenia za usługę odbioru i zagospodarowania odpadów komunalnych odbieranych z nieruchomości zamieszkałych z terenu gminy Pruszcz (2,00 zł więcej na stawce)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2. Zgodnie z oczekiwaniami mieszkańców gminy Pruszcz proponuje się  wprowadzenie odbioru i zagospodarowania dodatkowej frakcji odpadów odzieży i tekstyliów- (2,00 zł więcej na stawce)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3. Potrzeba zwiększenia kosztów administracyjnych systemu (1,00 zł więcej na stawce)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CustomShape 1"/>
          <p:cNvSpPr/>
          <p:nvPr/>
        </p:nvSpPr>
        <p:spPr>
          <a:xfrm>
            <a:off x="504000" y="288000"/>
            <a:ext cx="9061560" cy="1237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just">
              <a:lnSpc>
                <a:spcPct val="115000"/>
              </a:lnSpc>
            </a:pPr>
            <a:r>
              <a:rPr b="1" i="1" lang="pl-PL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Stawka za odpady na 2026r.  składa się z następujących składowych: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7" name="CustomShape 2"/>
          <p:cNvSpPr/>
          <p:nvPr/>
        </p:nvSpPr>
        <p:spPr>
          <a:xfrm>
            <a:off x="504000" y="1823040"/>
            <a:ext cx="9061560" cy="4374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marL="216000" indent="-205920" algn="just">
              <a:lnSpc>
                <a:spcPct val="108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SK” Błysk”  - umowa po podwyżce – 2.561 139,99 zł ( w tym odbiór zużytej odzieży i tekstyliów – 187.817,60 zł) – 76% systemu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05920" algn="just">
              <a:lnSpc>
                <a:spcPct val="108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05920" algn="just">
              <a:lnSpc>
                <a:spcPct val="108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SK” Błysk” – PSZOK – 75.000,00 zł – 2 % systemu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05920" algn="just">
              <a:lnSpc>
                <a:spcPct val="108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05920" algn="just">
              <a:lnSpc>
                <a:spcPct val="108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ProNatura -  406.640,00 zł – 12% systemu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05920" algn="just">
              <a:lnSpc>
                <a:spcPct val="108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05920" algn="just">
              <a:lnSpc>
                <a:spcPct val="108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2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Administracja 355 632,01 zł – 10 % systemu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8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8000"/>
              </a:lnSpc>
            </a:pPr>
            <a:r>
              <a:rPr b="1" lang="pl-PL" sz="22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Razem 3.398.412,00 zł -&gt; do ujęcia po stronie wydatków w budżecie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9" dur="indefinite" restart="never" nodeType="tmRoot">
          <p:childTnLst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" name="" descr=""/>
          <p:cNvPicPr/>
          <p:nvPr/>
        </p:nvPicPr>
        <p:blipFill>
          <a:blip r:embed="rId1"/>
          <a:stretch/>
        </p:blipFill>
        <p:spPr>
          <a:xfrm>
            <a:off x="736200" y="1535760"/>
            <a:ext cx="8685720" cy="50612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1" dur="indefinite" restart="never" nodeType="tmRoot">
          <p:childTnLst>
            <p:seq>
              <p:cTn id="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CustomShape 1"/>
          <p:cNvSpPr/>
          <p:nvPr/>
        </p:nvSpPr>
        <p:spPr>
          <a:xfrm>
            <a:off x="504000" y="288000"/>
            <a:ext cx="9061560" cy="1237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Stawki za odpady w gminach sąsiednich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0" name="CustomShape 2"/>
          <p:cNvSpPr/>
          <p:nvPr/>
        </p:nvSpPr>
        <p:spPr>
          <a:xfrm>
            <a:off x="504000" y="1823760"/>
            <a:ext cx="9061560" cy="4374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graphicFrame>
        <p:nvGraphicFramePr>
          <p:cNvPr id="541" name="Table 3"/>
          <p:cNvGraphicFramePr/>
          <p:nvPr/>
        </p:nvGraphicFramePr>
        <p:xfrm>
          <a:off x="422280" y="1080000"/>
          <a:ext cx="9236520" cy="3980160"/>
        </p:xfrm>
        <a:graphic>
          <a:graphicData uri="http://schemas.openxmlformats.org/drawingml/2006/table">
            <a:tbl>
              <a:tblPr/>
              <a:tblGrid>
                <a:gridCol w="588960"/>
                <a:gridCol w="1528560"/>
                <a:gridCol w="1502640"/>
                <a:gridCol w="1463040"/>
                <a:gridCol w="1212840"/>
                <a:gridCol w="1517040"/>
                <a:gridCol w="1423800"/>
              </a:tblGrid>
              <a:tr h="428760">
                <a:tc>
                  <a:tcPr marL="91440" marR="91440">
                    <a:solidFill>
                      <a:srgbClr val="729fcf"/>
                    </a:solidFill>
                  </a:tcPr>
                </a:tc>
                <a:tc>
                  <a:tcPr marL="91440" marR="91440">
                    <a:solidFill>
                      <a:srgbClr val="729fcf"/>
                    </a:solidFill>
                  </a:tcPr>
                </a:tc>
                <a:tc>
                  <a:tcPr marL="91440" marR="91440">
                    <a:solidFill>
                      <a:srgbClr val="729fcf"/>
                    </a:solidFill>
                  </a:tcPr>
                </a:tc>
                <a:tc>
                  <a:tcPr marL="91440" marR="91440">
                    <a:solidFill>
                      <a:srgbClr val="729fcf"/>
                    </a:solidFill>
                  </a:tcPr>
                </a:tc>
                <a:tc>
                  <a:tcPr marL="91440" marR="91440">
                    <a:solidFill>
                      <a:srgbClr val="729fcf"/>
                    </a:solidFill>
                  </a:tcPr>
                </a:tc>
                <a:tc>
                  <a:tcPr marL="91440" marR="91440">
                    <a:solidFill>
                      <a:srgbClr val="729fcf"/>
                    </a:solidFill>
                  </a:tcPr>
                </a:tc>
                <a:tc>
                  <a:tcPr marL="91440" marR="91440">
                    <a:solidFill>
                      <a:srgbClr val="729fcf"/>
                    </a:solidFill>
                  </a:tcPr>
                </a:tc>
              </a:tr>
              <a:tr h="695520">
                <a:tc>
                  <a:tcPr marL="91440" marR="91440">
                    <a:solidFill>
                      <a:srgbClr val="729fcf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Bukowiec (ZUK)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Świekatowo (ZUK)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Świecie (ZUK)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Koronowo (ZGKiM Koronowo)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Dobrcz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(Corimp)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Pruszcz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(SK BŁYSK)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1382400">
                <a:tc>
                  <a:txBody>
                    <a:bodyPr lIns="90000" rIns="90000"/>
                    <a:p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2025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34,50 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2,00 → kompostownik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Bez zmian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39,00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5,00 →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Kompostownik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Podwyżka o 2,00 zł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27,00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3,00→ kompostownik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Podwyżka o 6,00 zł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39,00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4,00→ kompostownik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Bez zmian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40,00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3,00→ kompostownik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Podwyżka</a:t>
                      </a:r>
                      <a:r>
                        <a:rPr b="0" lang="pl-PL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</a:t>
                      </a:r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o 7,00 zł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32,00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3,00→ kompostownik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Podwyżka o 3,00 zł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1473840">
                <a:tc>
                  <a:txBody>
                    <a:bodyPr lIns="90000" rIns="90000"/>
                    <a:p>
                      <a:r>
                        <a:rPr b="0" lang="pl-PL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2026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200" spc="-1" strike="noStrike">
                          <a:solidFill>
                            <a:srgbClr val="8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36,50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2,00 -&gt; kompostownik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Podwyżka o 2,00 zł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200" spc="-1" strike="noStrike">
                          <a:solidFill>
                            <a:srgbClr val="8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39,00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5,00 → 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kompostownik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Nie wykluczają podwyżki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200" spc="-1" strike="noStrike">
                          <a:solidFill>
                            <a:srgbClr val="8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27,00 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3,00→ kompostownik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Bez zmian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200" spc="-1" strike="noStrike">
                          <a:solidFill>
                            <a:srgbClr val="8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39,00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4,00→ kompostownik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Bez zmian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200" spc="-1" strike="noStrike">
                          <a:solidFill>
                            <a:srgbClr val="8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43,00 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3,00→ kompostownik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Podwyżka o 3,00 zł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pl-PL" sz="1200" spc="-1" strike="noStrike">
                          <a:solidFill>
                            <a:srgbClr val="8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37,00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3,00→ kompostownik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0" lang="pl-PL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Podwyżka o 5,00 zł</a:t>
                      </a:r>
                      <a:endParaRPr b="0" lang="pl-PL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43" dur="indefinite" restart="never" nodeType="tmRoot">
          <p:childTnLst>
            <p:seq>
              <p:cTn id="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CustomShape 1"/>
          <p:cNvSpPr/>
          <p:nvPr/>
        </p:nvSpPr>
        <p:spPr>
          <a:xfrm>
            <a:off x="504000" y="301320"/>
            <a:ext cx="9064440" cy="1254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Argumenty SK „Błysk” w sprawie  podwyższenia  wynagrodzenia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0" name="CustomShape 2"/>
          <p:cNvSpPr/>
          <p:nvPr/>
        </p:nvSpPr>
        <p:spPr>
          <a:xfrm>
            <a:off x="504000" y="1768680"/>
            <a:ext cx="9064800" cy="4376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1. Zmiana wysokości minimalnego wynagrodzenia za pracę, a co za tym idzie zmiana minimalnej stawki godzinowej od 01.01.2026r. oraz prognozowana podwyżka dla pracowników SK „Błysk”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2. Wzrost cen na instalacjach średnio o 10-15% do roku uprzedniego (informacje pozyskane przez SK”Błysk” w dniu 22.09.2025 r.)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3. Wzrost kosztów eksploatacji i remontów sprzętu wykorzystywanego w ramach świadczonej usługi odbioru i zagospodarowania odpadów komunalnych odbieranych z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</a:t>
            </a: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nieruchomości zamieszkałych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CustomShape 1"/>
          <p:cNvSpPr/>
          <p:nvPr/>
        </p:nvSpPr>
        <p:spPr>
          <a:xfrm>
            <a:off x="504000" y="288000"/>
            <a:ext cx="9061560" cy="1237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 anchorCtr="1"/>
          <a:p>
            <a:r>
              <a:rPr b="1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ODPADY ZMIESZANE  (6% wzrost)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2" name="CustomShape 2"/>
          <p:cNvSpPr/>
          <p:nvPr/>
        </p:nvSpPr>
        <p:spPr>
          <a:xfrm>
            <a:off x="504000" y="1823760"/>
            <a:ext cx="9061560" cy="4374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>
              <a:lnSpc>
                <a:spcPct val="115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Łączny koszt – 661 153,56 zł zł/rok, z tego: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75400">
              <a:lnSpc>
                <a:spcPct val="115000"/>
              </a:lnSpc>
              <a:buClr>
                <a:srgbClr val="000000"/>
              </a:buClr>
              <a:buFont typeface="Arial"/>
              <a:buChar char="•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96.165,96 zł do Eko-Wisły ;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75400">
              <a:lnSpc>
                <a:spcPct val="115000"/>
              </a:lnSpc>
              <a:buClr>
                <a:srgbClr val="000000"/>
              </a:buClr>
              <a:buFont typeface="Arial"/>
              <a:buChar char="•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564.987,60 zł ProNatura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75400">
              <a:lnSpc>
                <a:spcPct val="115000"/>
              </a:lnSpc>
              <a:buClr>
                <a:srgbClr val="000000"/>
              </a:buClr>
              <a:buFont typeface="Arial"/>
              <a:buChar char="•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W poprzedniej kalkulacji był to koszt  roczny 624.067,16 zł, wzrost  o 37.086,40  zł - &gt; 6% wzrostu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15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Do spalarni Pro-Natura  przekazujemy rocznie ok. 1700 Mg odpadów zmieszanych ,    na instalację Eko-Wisła do Sulnówka  100 Mg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15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Cena na spalarni za 1 Mg odpadów wynosi 244,80 zł, natomiast na Eko-Wiśle – 738,72 zł.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15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Jako gmina średnio wytwarzamy ok. 1700 Mg odpadów zmieszanych.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15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93" name="Obraz 6" descr=""/>
          <p:cNvPicPr/>
          <p:nvPr/>
        </p:nvPicPr>
        <p:blipFill>
          <a:blip r:embed="rId1"/>
          <a:stretch/>
        </p:blipFill>
        <p:spPr>
          <a:xfrm>
            <a:off x="7752240" y="429120"/>
            <a:ext cx="1603080" cy="2302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CustomShape 1"/>
          <p:cNvSpPr/>
          <p:nvPr/>
        </p:nvSpPr>
        <p:spPr>
          <a:xfrm>
            <a:off x="504000" y="288000"/>
            <a:ext cx="9061560" cy="1237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 anchorCtr="1"/>
          <a:p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5" name="CustomShape 2"/>
          <p:cNvSpPr/>
          <p:nvPr/>
        </p:nvSpPr>
        <p:spPr>
          <a:xfrm>
            <a:off x="504000" y="1823760"/>
            <a:ext cx="9061560" cy="4374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Łączny koszt 482.160,77 zł/rok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- koszt roczny z poprzedniej kalkulacji to 378.500,00 zł.  Wzrost w obecnej kalkulacji     o 103 660,77 zł (27  %), wynika głównie  z podwyższenia  ceny na instalacji Eko-Wisła  było 519,15 zł jest 721,43 zł.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 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Jako gmina średnio wytwarzamy ok. 500 Mg  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96" name="Obraz 9" descr=""/>
          <p:cNvPicPr/>
          <p:nvPr/>
        </p:nvPicPr>
        <p:blipFill>
          <a:blip r:embed="rId1"/>
          <a:stretch/>
        </p:blipFill>
        <p:spPr>
          <a:xfrm>
            <a:off x="5990040" y="3802320"/>
            <a:ext cx="3004200" cy="2683080"/>
          </a:xfrm>
          <a:prstGeom prst="rect">
            <a:avLst/>
          </a:prstGeom>
          <a:ln>
            <a:noFill/>
          </a:ln>
        </p:spPr>
      </p:pic>
      <p:sp>
        <p:nvSpPr>
          <p:cNvPr id="497" name="CustomShape 3"/>
          <p:cNvSpPr/>
          <p:nvPr/>
        </p:nvSpPr>
        <p:spPr>
          <a:xfrm>
            <a:off x="504000" y="301320"/>
            <a:ext cx="9063720" cy="1253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pl-PL" sz="28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POPIOŁY ( 27% wzrost)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CustomShape 1"/>
          <p:cNvSpPr/>
          <p:nvPr/>
        </p:nvSpPr>
        <p:spPr>
          <a:xfrm>
            <a:off x="216000" y="338040"/>
            <a:ext cx="9061560" cy="1237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 anchorCtr="1"/>
          <a:p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9" name="CustomShape 2"/>
          <p:cNvSpPr/>
          <p:nvPr/>
        </p:nvSpPr>
        <p:spPr>
          <a:xfrm>
            <a:off x="504000" y="1823760"/>
            <a:ext cx="9061560" cy="4374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Łączny koszt 545.629,44 zł/rok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- koszt roczny z poprzedniej kalkulacji to</a:t>
            </a: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550.396,28 obniżka o 4.766,84 zł (1%) w odniesieniu do poprzedniej kalkulacji spowodowany jest zmniejszoną ilością odebranych odpadów segregowanych aniżeli założonych :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32640">
              <a:lnSpc>
                <a:spcPct val="100000"/>
              </a:lnSpc>
              <a:buClr>
                <a:srgbClr val="000000"/>
              </a:buClr>
              <a:buFont typeface="StarSymbol"/>
              <a:buChar char="-"/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szkła z  243 do 210 Mg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00" name="Obraz 4" descr=""/>
          <p:cNvPicPr/>
          <p:nvPr/>
        </p:nvPicPr>
        <p:blipFill>
          <a:blip r:embed="rId1"/>
          <a:stretch/>
        </p:blipFill>
        <p:spPr>
          <a:xfrm rot="21590400">
            <a:off x="4929840" y="3843720"/>
            <a:ext cx="3181680" cy="3181680"/>
          </a:xfrm>
          <a:prstGeom prst="rect">
            <a:avLst/>
          </a:prstGeom>
          <a:ln>
            <a:noFill/>
          </a:ln>
        </p:spPr>
      </p:pic>
      <p:sp>
        <p:nvSpPr>
          <p:cNvPr id="501" name="CustomShape 3"/>
          <p:cNvSpPr/>
          <p:nvPr/>
        </p:nvSpPr>
        <p:spPr>
          <a:xfrm>
            <a:off x="504000" y="301320"/>
            <a:ext cx="9063720" cy="1253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pl-PL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ODPADY SEGREGOWANE (1% obniżki)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CustomShape 1"/>
          <p:cNvSpPr/>
          <p:nvPr/>
        </p:nvSpPr>
        <p:spPr>
          <a:xfrm>
            <a:off x="687240" y="308160"/>
            <a:ext cx="8684280" cy="1281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 anchorCtr="1"/>
          <a:p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3" name="CustomShape 2"/>
          <p:cNvSpPr/>
          <p:nvPr/>
        </p:nvSpPr>
        <p:spPr>
          <a:xfrm>
            <a:off x="687240" y="1872000"/>
            <a:ext cx="8684280" cy="4829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Łączny koszt 266.687,78 zł/rok 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- poprzedni koszt roczny to 246.187,50 zł - wzrost  8%  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Jako gmina średnio wytwarzamy: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-wielkogabaryty ok. 127 Mg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- opony ok. 26 Mg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- zużyty sprzęt elektryczny i elektroniczny – ok.20 Mg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04" name="Obraz 4" descr=""/>
          <p:cNvPicPr/>
          <p:nvPr/>
        </p:nvPicPr>
        <p:blipFill>
          <a:blip r:embed="rId1"/>
          <a:stretch/>
        </p:blipFill>
        <p:spPr>
          <a:xfrm>
            <a:off x="6810480" y="3809520"/>
            <a:ext cx="2463840" cy="1944720"/>
          </a:xfrm>
          <a:prstGeom prst="rect">
            <a:avLst/>
          </a:prstGeom>
          <a:ln>
            <a:noFill/>
          </a:ln>
        </p:spPr>
      </p:pic>
      <p:sp>
        <p:nvSpPr>
          <p:cNvPr id="505" name="CustomShape 3"/>
          <p:cNvSpPr/>
          <p:nvPr/>
        </p:nvSpPr>
        <p:spPr>
          <a:xfrm>
            <a:off x="504000" y="301320"/>
            <a:ext cx="9063720" cy="1253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pl-PL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WIELKOGABARYTY (8% wzrost)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CustomShape 1"/>
          <p:cNvSpPr/>
          <p:nvPr/>
        </p:nvSpPr>
        <p:spPr>
          <a:xfrm>
            <a:off x="687240" y="248400"/>
            <a:ext cx="8684280" cy="1281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 anchorCtr="1"/>
          <a:p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7" name="CustomShape 2"/>
          <p:cNvSpPr/>
          <p:nvPr/>
        </p:nvSpPr>
        <p:spPr>
          <a:xfrm>
            <a:off x="687240" y="1759320"/>
            <a:ext cx="8684280" cy="4942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Łączny koszt  417.690,84 zł/rok 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- poprzedni koszt roczny ro 362.747,64 zł, wzrost o 54.943,20 zł (15  %) w odniesieniu do poprzedniej kalkulacji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Jako gmina średnio wytwarzamy ok.500 Mg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08" name="Obraz 3" descr=""/>
          <p:cNvPicPr/>
          <p:nvPr/>
        </p:nvPicPr>
        <p:blipFill>
          <a:blip r:embed="rId1"/>
          <a:stretch/>
        </p:blipFill>
        <p:spPr>
          <a:xfrm>
            <a:off x="3184920" y="4373280"/>
            <a:ext cx="3688920" cy="2070000"/>
          </a:xfrm>
          <a:prstGeom prst="rect">
            <a:avLst/>
          </a:prstGeom>
          <a:ln>
            <a:noFill/>
          </a:ln>
        </p:spPr>
      </p:pic>
      <p:sp>
        <p:nvSpPr>
          <p:cNvPr id="509" name="CustomShape 3"/>
          <p:cNvSpPr/>
          <p:nvPr/>
        </p:nvSpPr>
        <p:spPr>
          <a:xfrm>
            <a:off x="504000" y="301320"/>
            <a:ext cx="9063720" cy="1253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pl-PL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BIOODPADY (15% wzrost)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CustomShape 1"/>
          <p:cNvSpPr/>
          <p:nvPr/>
        </p:nvSpPr>
        <p:spPr>
          <a:xfrm>
            <a:off x="504000" y="288000"/>
            <a:ext cx="9061560" cy="6579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 anchorCtr="1"/>
          <a:p>
            <a:pPr algn="ctr"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11" name="Obraz 3" descr=""/>
          <p:cNvPicPr/>
          <p:nvPr/>
        </p:nvPicPr>
        <p:blipFill>
          <a:blip r:embed="rId1"/>
          <a:stretch/>
        </p:blipFill>
        <p:spPr>
          <a:xfrm>
            <a:off x="3484080" y="4481280"/>
            <a:ext cx="3101760" cy="2064240"/>
          </a:xfrm>
          <a:prstGeom prst="rect">
            <a:avLst/>
          </a:prstGeom>
          <a:ln>
            <a:noFill/>
          </a:ln>
        </p:spPr>
      </p:pic>
      <p:sp>
        <p:nvSpPr>
          <p:cNvPr id="512" name="CustomShape 2"/>
          <p:cNvSpPr/>
          <p:nvPr/>
        </p:nvSpPr>
        <p:spPr>
          <a:xfrm>
            <a:off x="1435680" y="2232000"/>
            <a:ext cx="7261200" cy="2490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Propozycja wprowadzenia odbioru 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i zagospodarowania dodatkowej frakcji odpadów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l-PL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zużytej odzieży i tekstyliów -</a:t>
            </a:r>
            <a:endParaRPr b="0" lang="pl-PL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880</TotalTime>
  <Application>LibreOffice/5.1.2.2$Windows_x86 LibreOffice_project/d3bf12ecb743fc0d20e0be0c58ca359301eb705f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2024-11-25T13:32:47Z</dcterms:created>
  <dc:creator/>
  <dc:description/>
  <dc:language>pl-PL</dc:language>
  <cp:lastModifiedBy/>
  <cp:lastPrinted>2025-11-14T08:22:57Z</cp:lastPrinted>
  <dcterms:modified xsi:type="dcterms:W3CDTF">2025-11-17T11:44:57Z</dcterms:modified>
  <cp:revision>43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4</vt:i4>
  </property>
  <property fmtid="{D5CDD505-2E9C-101B-9397-08002B2CF9AE}" pid="8" name="PresentationFormat">
    <vt:lpwstr>Niestandardowy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13</vt:i4>
  </property>
</Properties>
</file>